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7" r:id="rId2"/>
    <p:sldId id="262" r:id="rId3"/>
    <p:sldId id="309" r:id="rId4"/>
    <p:sldId id="342" r:id="rId5"/>
    <p:sldId id="311" r:id="rId6"/>
    <p:sldId id="327" r:id="rId7"/>
    <p:sldId id="343" r:id="rId8"/>
    <p:sldId id="345" r:id="rId9"/>
    <p:sldId id="344" r:id="rId10"/>
    <p:sldId id="297" r:id="rId11"/>
    <p:sldId id="347" r:id="rId12"/>
    <p:sldId id="348" r:id="rId13"/>
    <p:sldId id="346" r:id="rId14"/>
    <p:sldId id="349" r:id="rId15"/>
    <p:sldId id="351" r:id="rId16"/>
    <p:sldId id="350" r:id="rId17"/>
    <p:sldId id="353" r:id="rId18"/>
    <p:sldId id="354" r:id="rId19"/>
    <p:sldId id="352" r:id="rId20"/>
    <p:sldId id="304" r:id="rId21"/>
    <p:sldId id="341" r:id="rId22"/>
  </p:sldIdLst>
  <p:sldSz cx="9144000" cy="5143500" type="screen16x9"/>
  <p:notesSz cx="9947275" cy="6858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3155" userDrawn="1">
          <p15:clr>
            <a:srgbClr val="A4A3A4"/>
          </p15:clr>
        </p15:guide>
        <p15:guide id="3" pos="610" userDrawn="1">
          <p15:clr>
            <a:srgbClr val="A4A3A4"/>
          </p15:clr>
        </p15:guide>
        <p15:guide id="4" pos="50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1" autoAdjust="0"/>
    <p:restoredTop sz="94784" autoAdjust="0"/>
  </p:normalViewPr>
  <p:slideViewPr>
    <p:cSldViewPr snapToGrid="0" showGuides="1">
      <p:cViewPr varScale="1">
        <p:scale>
          <a:sx n="93" d="100"/>
          <a:sy n="93" d="100"/>
        </p:scale>
        <p:origin x="954" y="66"/>
      </p:cViewPr>
      <p:guideLst>
        <p:guide orient="horz" pos="1688"/>
        <p:guide pos="3155"/>
        <p:guide pos="610"/>
        <p:guide pos="50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EFF6-CB45-43E2-A21E-871FD153FAFD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D3A4-42D7-4909-A4CF-A5E85AA612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76299-F284-4EAA-AA23-4862DC5082EB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313C-6B84-469A-A8BF-E1E0C9F59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平均每种肿瘤有三百七十多个病例</a:t>
            </a:r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/>
              <a:t>数据挖掘分析</a:t>
            </a:r>
            <a:r>
              <a:rPr lang="en-US" altLang="zh-CN"/>
              <a:t>/</a:t>
            </a:r>
            <a:r>
              <a:rPr lang="zh-CN" altLang="en-US"/>
              <a:t>定制化个性分析</a:t>
            </a:r>
            <a:r>
              <a:rPr lang="en-US" altLang="zh-CN"/>
              <a:t>/meta</a:t>
            </a:r>
            <a:r>
              <a:rPr lang="zh-CN" altLang="en-US"/>
              <a:t>分析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611560" y="685255"/>
            <a:ext cx="7920880" cy="45719"/>
            <a:chOff x="3060700" y="4724400"/>
            <a:chExt cx="5955507" cy="3143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 advTm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2392809"/>
            <a:ext cx="9144000" cy="1944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b="1" dirty="0">
                <a:solidFill>
                  <a:srgbClr val="0070C0"/>
                </a:solidFill>
                <a:sym typeface="+mn-ea"/>
              </a:rPr>
              <a:t>项目及课程咨询请加微信</a:t>
            </a:r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494155" y="2703830"/>
            <a:ext cx="607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半个小时精通转录组上游分析，从小白变成大神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327053" y="4110384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8018" y="4605223"/>
            <a:ext cx="630120" cy="630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36688" y="4920241"/>
            <a:ext cx="89036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58789" y="4730422"/>
            <a:ext cx="685681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6440" y="5038934"/>
            <a:ext cx="58875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62506" y="4528456"/>
            <a:ext cx="252447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181253" y="4325716"/>
            <a:ext cx="528983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63984" y="3830482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19626" y="4323810"/>
            <a:ext cx="223042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943138" y="4704693"/>
            <a:ext cx="1179076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275196" y="4605225"/>
            <a:ext cx="520102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91078" y="4920242"/>
            <a:ext cx="316822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17144" y="4736991"/>
            <a:ext cx="158410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20382" y="133238"/>
            <a:ext cx="46688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云生信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生信分析领导者</a:t>
            </a:r>
          </a:p>
        </p:txBody>
      </p:sp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059972" y="1153828"/>
            <a:ext cx="2715343" cy="271499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Helvetica Neue Condensed" pitchFamily="50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4800" dirty="0">
              <a:ln w="12700">
                <a:noFill/>
              </a:ln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751251" y="1354932"/>
            <a:ext cx="2021944" cy="25134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079651" y="1175148"/>
            <a:ext cx="2018372" cy="2512219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1543050" y="421005"/>
            <a:ext cx="1559560" cy="936625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745615" y="3682365"/>
            <a:ext cx="1356995" cy="815340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199793" y="2234324"/>
            <a:ext cx="3147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转录组分析流程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053482" y="1175148"/>
            <a:ext cx="0" cy="2808312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203B9C-DBB0-4ACE-66E4-C82B474F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98"/>
            <a:ext cx="5579101" cy="47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44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E24FBBA-9A13-CBC6-C2CA-84A44C96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600"/>
            <a:ext cx="8077200" cy="1438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1AE841-B458-5125-F989-99B0A54EA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1903875"/>
            <a:ext cx="4723170" cy="30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8735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AA1CF6E-821F-18DD-DEA1-5FD0D020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641"/>
            <a:ext cx="6599530" cy="46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915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849338-3D1A-A879-E685-97358DC9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" y="431514"/>
            <a:ext cx="6729949" cy="44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741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45C34E-4285-E9AB-BB2F-1862960D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875"/>
            <a:ext cx="8029575" cy="2047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072751-83CC-0517-AAEB-DED2E4317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2571750"/>
            <a:ext cx="8582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436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43240E-6F73-8ADD-245F-BA934C19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7875" cy="428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A2A95A-0BD3-276B-A748-9E82F4AE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"/>
            <a:ext cx="6630149" cy="32010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59BB10-2359-1A69-6864-5C3534255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2846"/>
            <a:ext cx="6630149" cy="15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349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0DD76F-18A9-1023-B367-8BA37F04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"/>
            <a:ext cx="77628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2742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B91561-9265-1580-5F9B-0CB98F90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"/>
            <a:ext cx="7410450" cy="752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944911-4A0C-EFA7-B787-CD9A7A06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2545"/>
            <a:ext cx="77914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676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C18EAD3-0060-F288-5562-BA69E98FA06E}"/>
              </a:ext>
            </a:extLst>
          </p:cNvPr>
          <p:cNvSpPr txBox="1"/>
          <p:nvPr/>
        </p:nvSpPr>
        <p:spPr>
          <a:xfrm>
            <a:off x="0" y="431515"/>
            <a:ext cx="694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转录组学是研究某个生物体内所有转录本的学科，其中包括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ali-55"/>
              </a:rPr>
              <a:t>mRNA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、小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ali-55"/>
              </a:rPr>
              <a:t>RNA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和长非编码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ali-55"/>
              </a:rPr>
              <a:t>RNA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等。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FBB4B6-E6DD-BCD8-A980-811AB0A58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" y="1046082"/>
            <a:ext cx="4346567" cy="40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6512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059972" y="1153828"/>
            <a:ext cx="2715343" cy="271499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Helvetica Neue Condensed" pitchFamily="50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4800" dirty="0">
              <a:ln w="12700">
                <a:noFill/>
              </a:ln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751251" y="1354932"/>
            <a:ext cx="2021944" cy="25134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079651" y="1175148"/>
            <a:ext cx="2018372" cy="2512219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1493520" y="397510"/>
            <a:ext cx="1609090" cy="960120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745615" y="3682365"/>
            <a:ext cx="1849755" cy="1123315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945553" y="2234324"/>
            <a:ext cx="1877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</a:p>
        </p:txBody>
      </p:sp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4574775" y="1275606"/>
            <a:ext cx="0" cy="2808312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587707" y="1531289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椭圆 89"/>
          <p:cNvSpPr/>
          <p:nvPr/>
        </p:nvSpPr>
        <p:spPr>
          <a:xfrm>
            <a:off x="771068" y="341329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148828" y="3537200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322531" y="334257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955292" y="3464188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96291" y="322449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789040" y="3267786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326010" y="339921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连接符 97"/>
          <p:cNvCxnSpPr/>
          <p:nvPr/>
        </p:nvCxnSpPr>
        <p:spPr>
          <a:xfrm>
            <a:off x="3400512" y="192125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400512" y="2427274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400512" y="293133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3400512" y="3435386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>
            <a:off x="3188932" y="1783865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2655564" y="3290647"/>
            <a:ext cx="167224" cy="16722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2450665" y="3408375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3187836" y="2285953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187647" y="279590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3186551" y="3297996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17389" y="2273933"/>
            <a:ext cx="14008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0070C0"/>
                </a:solidFill>
              </a:rPr>
              <a:t>应用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F3003C-A21B-5DE7-E69D-96B341CB2EA2}"/>
              </a:ext>
            </a:extLst>
          </p:cNvPr>
          <p:cNvSpPr txBox="1"/>
          <p:nvPr/>
        </p:nvSpPr>
        <p:spPr>
          <a:xfrm>
            <a:off x="4192600" y="1783780"/>
            <a:ext cx="459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发掘新基因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57ECDF-16CE-4191-7E8B-11A3BB43C786}"/>
              </a:ext>
            </a:extLst>
          </p:cNvPr>
          <p:cNvSpPr txBox="1"/>
          <p:nvPr/>
        </p:nvSpPr>
        <p:spPr>
          <a:xfrm>
            <a:off x="4192600" y="2240251"/>
            <a:ext cx="459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功能基因组学研究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155D51-2DD8-9AF5-5F6A-2A60C80C5E42}"/>
              </a:ext>
            </a:extLst>
          </p:cNvPr>
          <p:cNvSpPr txBox="1"/>
          <p:nvPr/>
        </p:nvSpPr>
        <p:spPr>
          <a:xfrm>
            <a:off x="4192600" y="2758584"/>
            <a:ext cx="459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临床诊断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0548E53-ED22-B297-DCC2-5C56092F701B}"/>
              </a:ext>
            </a:extLst>
          </p:cNvPr>
          <p:cNvSpPr txBox="1"/>
          <p:nvPr/>
        </p:nvSpPr>
        <p:spPr>
          <a:xfrm>
            <a:off x="4172052" y="3236190"/>
            <a:ext cx="4602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比较基因组学研究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A2C8555-4173-66F3-74F9-33D3785C8344}"/>
              </a:ext>
            </a:extLst>
          </p:cNvPr>
          <p:cNvSpPr/>
          <p:nvPr/>
        </p:nvSpPr>
        <p:spPr>
          <a:xfrm>
            <a:off x="3186551" y="3728325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A90045-48AD-78BE-4614-396FA73E8FD3}"/>
              </a:ext>
            </a:extLst>
          </p:cNvPr>
          <p:cNvCxnSpPr/>
          <p:nvPr/>
        </p:nvCxnSpPr>
        <p:spPr>
          <a:xfrm>
            <a:off x="3400512" y="386571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5D43719-AE62-7A5B-68C2-DE621E2D35CA}"/>
              </a:ext>
            </a:extLst>
          </p:cNvPr>
          <p:cNvSpPr txBox="1"/>
          <p:nvPr/>
        </p:nvSpPr>
        <p:spPr>
          <a:xfrm>
            <a:off x="4182326" y="3688075"/>
            <a:ext cx="459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ali-55"/>
              </a:rPr>
              <a:t>药物研发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7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6"/>
          <p:cNvSpPr txBox="1"/>
          <p:nvPr/>
        </p:nvSpPr>
        <p:spPr>
          <a:xfrm>
            <a:off x="344170" y="2929890"/>
            <a:ext cx="337947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rgbClr val="0070C0"/>
                </a:solidFill>
                <a:sym typeface="+mn-ea"/>
              </a:rPr>
              <a:t>关注公众号</a:t>
            </a:r>
          </a:p>
        </p:txBody>
      </p:sp>
      <p:sp>
        <p:nvSpPr>
          <p:cNvPr id="12" name="TextBox 116"/>
          <p:cNvSpPr txBox="1"/>
          <p:nvPr/>
        </p:nvSpPr>
        <p:spPr>
          <a:xfrm>
            <a:off x="0" y="3843655"/>
            <a:ext cx="407924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rgbClr val="0070C0"/>
                </a:solidFill>
                <a:sym typeface="+mn-ea"/>
              </a:rPr>
              <a:t>云生信学生物信息学</a:t>
            </a:r>
          </a:p>
        </p:txBody>
      </p:sp>
      <p:sp>
        <p:nvSpPr>
          <p:cNvPr id="13" name="TextBox 116"/>
          <p:cNvSpPr txBox="1"/>
          <p:nvPr/>
        </p:nvSpPr>
        <p:spPr>
          <a:xfrm>
            <a:off x="3961765" y="1173480"/>
            <a:ext cx="2247900" cy="3446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rgbClr val="0070C0"/>
                </a:solidFill>
                <a:sym typeface="+mn-ea"/>
              </a:rPr>
              <a:t>干货系列：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zh-CN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高分文献解读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期刊推荐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科研热点及思路分享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生信分析技巧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  <a:sym typeface="+mn-ea"/>
            </a:endParaRPr>
          </a:p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rgbClr val="0070C0"/>
                </a:solidFill>
                <a:sym typeface="+mn-ea"/>
              </a:rPr>
              <a:t>精彩视频：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zh-CN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生信系列课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生信工具及数据库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科研绘图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科研技巧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科研杂谈</a:t>
            </a:r>
          </a:p>
        </p:txBody>
      </p:sp>
      <p:sp>
        <p:nvSpPr>
          <p:cNvPr id="14" name="TextBox 116"/>
          <p:cNvSpPr txBox="1"/>
          <p:nvPr/>
        </p:nvSpPr>
        <p:spPr>
          <a:xfrm>
            <a:off x="6447790" y="1173480"/>
            <a:ext cx="1464310" cy="3693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rgbClr val="0070C0"/>
                </a:solidFill>
                <a:sym typeface="+mn-ea"/>
              </a:rPr>
              <a:t>生信技能：</a:t>
            </a:r>
            <a:endParaRPr lang="zh-CN" altLang="zh-CN" sz="1800" b="1" dirty="0">
              <a:solidFill>
                <a:srgbClr val="0070C0"/>
              </a:solidFill>
              <a:sym typeface="+mn-ea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zh-CN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生信实操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生信数据库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生信软件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代码分享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zh-CN" sz="1600" dirty="0">
              <a:solidFill>
                <a:schemeClr val="tx1"/>
              </a:solidFill>
              <a:sym typeface="+mn-ea"/>
            </a:endParaRPr>
          </a:p>
          <a:p>
            <a:pPr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srgbClr val="0070C0"/>
                </a:solidFill>
                <a:sym typeface="+mn-ea"/>
              </a:rPr>
              <a:t>生信热点：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zh-CN" sz="1600" dirty="0">
              <a:solidFill>
                <a:schemeClr val="tx1"/>
              </a:solidFill>
              <a:sym typeface="+mn-ea"/>
            </a:endParaRP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/>
                </a:solidFill>
                <a:sym typeface="+mn-ea"/>
              </a:rPr>
              <a:t>铁死亡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m6A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甲基化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单细胞测序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肿瘤微环境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免疫浸润</a:t>
            </a: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TextBox 116"/>
          <p:cNvSpPr txBox="1"/>
          <p:nvPr/>
        </p:nvSpPr>
        <p:spPr>
          <a:xfrm>
            <a:off x="344170" y="2016125"/>
            <a:ext cx="337947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2400" b="1" dirty="0">
                <a:solidFill>
                  <a:srgbClr val="0070C0"/>
                </a:solidFill>
                <a:sym typeface="+mn-ea"/>
              </a:rPr>
              <a:t>更多精彩内容</a:t>
            </a:r>
          </a:p>
        </p:txBody>
      </p:sp>
      <p:pic>
        <p:nvPicPr>
          <p:cNvPr id="2" name="图片 1" descr="搜索框传播样式-白色版"/>
          <p:cNvPicPr>
            <a:picLocks noChangeAspect="1"/>
          </p:cNvPicPr>
          <p:nvPr/>
        </p:nvPicPr>
        <p:blipFill>
          <a:blip r:embed="rId4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90884" y="212243"/>
            <a:ext cx="515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服务器</a:t>
            </a:r>
          </a:p>
        </p:txBody>
      </p:sp>
      <p:sp>
        <p:nvSpPr>
          <p:cNvPr id="6" name="TextBox 54"/>
          <p:cNvSpPr txBox="1"/>
          <p:nvPr/>
        </p:nvSpPr>
        <p:spPr>
          <a:xfrm>
            <a:off x="590884" y="810682"/>
            <a:ext cx="801886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600" dirty="0"/>
              <a:t>服务器是计算机的一种，它比普通计算机运行更快、负载更高、价格更贵。 服务器在网络中为其它客户机（如</a:t>
            </a:r>
            <a:r>
              <a:rPr lang="en-US" altLang="zh-CN" sz="1600" dirty="0"/>
              <a:t>PC</a:t>
            </a:r>
            <a:r>
              <a:rPr lang="zh-CN" altLang="en-US" sz="1600" dirty="0"/>
              <a:t>机、智能手机、</a:t>
            </a:r>
            <a:r>
              <a:rPr lang="en-US" altLang="zh-CN" sz="1600" dirty="0"/>
              <a:t>ATM</a:t>
            </a:r>
            <a:r>
              <a:rPr lang="zh-CN" altLang="en-US" sz="1600" dirty="0"/>
              <a:t>等终端甚至是 火车系统等大型设备）提供计算或者应用服务。服务器具有高速的</a:t>
            </a:r>
            <a:r>
              <a:rPr lang="en-US" altLang="zh-CN" sz="1600" dirty="0"/>
              <a:t>CPU</a:t>
            </a:r>
            <a:r>
              <a:rPr lang="zh-CN" altLang="en-US" sz="1600" dirty="0"/>
              <a:t>运 算能力、长时间的可靠运行、强大的</a:t>
            </a:r>
            <a:r>
              <a:rPr lang="en-US" altLang="zh-CN" sz="1600" dirty="0"/>
              <a:t>I/O</a:t>
            </a:r>
            <a:r>
              <a:rPr lang="zh-CN" altLang="en-US" sz="1600" dirty="0"/>
              <a:t>外部数据吞吐能力以及更好的扩 展性。 </a:t>
            </a:r>
            <a:endParaRPr lang="en-US" altLang="zh-CN" sz="1600" dirty="0"/>
          </a:p>
          <a:p>
            <a:pPr algn="just"/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600" dirty="0"/>
              <a:t>做生物信息，为什么要用服务器？</a:t>
            </a:r>
          </a:p>
          <a:p>
            <a:pPr algn="just"/>
            <a:r>
              <a:rPr lang="en-US" altLang="zh-CN" sz="1600" dirty="0"/>
              <a:t>1</a:t>
            </a:r>
            <a:r>
              <a:rPr lang="zh-CN" altLang="en-US" sz="1600" dirty="0"/>
              <a:t>、计算资源大</a:t>
            </a:r>
          </a:p>
          <a:p>
            <a:pPr algn="just"/>
            <a:r>
              <a:rPr lang="en-US" altLang="zh-CN" sz="1600" dirty="0"/>
              <a:t>2</a:t>
            </a:r>
            <a:r>
              <a:rPr lang="zh-CN" altLang="en-US" sz="1600" dirty="0"/>
              <a:t>、服务器硬盘效率高，数据可靠性高</a:t>
            </a:r>
          </a:p>
          <a:p>
            <a:pPr algn="just"/>
            <a:r>
              <a:rPr lang="en-US" altLang="zh-CN" sz="1600" dirty="0"/>
              <a:t>3</a:t>
            </a:r>
            <a:r>
              <a:rPr lang="zh-CN" altLang="en-US" sz="1600" dirty="0"/>
              <a:t>、服务器一般可以连续运行，不用关机</a:t>
            </a:r>
          </a:p>
        </p:txBody>
      </p:sp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35ECC1-1F76-2E50-C26F-3C4C287D3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167" y="2041788"/>
            <a:ext cx="3710577" cy="21343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64D08F-80E2-5DE9-6CF0-D7538F5B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" y="3832261"/>
            <a:ext cx="4789460" cy="7105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F8961DE-AA9F-3212-863A-F9878F692CF1}"/>
              </a:ext>
            </a:extLst>
          </p:cNvPr>
          <p:cNvSpPr txBox="1"/>
          <p:nvPr/>
        </p:nvSpPr>
        <p:spPr>
          <a:xfrm>
            <a:off x="0" y="256468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effectLst/>
              </a:rPr>
              <a:t>登录服务器需要</a:t>
            </a:r>
            <a:r>
              <a:rPr lang="en-US" altLang="zh-CN" b="1" dirty="0">
                <a:effectLst/>
              </a:rPr>
              <a:t>IP</a:t>
            </a:r>
            <a:r>
              <a:rPr lang="zh-CN" altLang="en-US" b="1" dirty="0">
                <a:effectLst/>
              </a:rPr>
              <a:t>地址，端口号，服务器用户名以及服务器密码</a:t>
            </a:r>
            <a:endParaRPr lang="zh-CN" altLang="en-US" dirty="0"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B4379E-9EC0-E716-C9DC-1A70A543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837"/>
            <a:ext cx="4419600" cy="18478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3DC729-29A0-A300-A755-D71DE41E31EF}"/>
              </a:ext>
            </a:extLst>
          </p:cNvPr>
          <p:cNvSpPr txBox="1"/>
          <p:nvPr/>
        </p:nvSpPr>
        <p:spPr>
          <a:xfrm>
            <a:off x="71919" y="62864"/>
            <a:ext cx="14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SSH</a:t>
            </a:r>
            <a:r>
              <a:rPr lang="zh-CN" altLang="en-US" b="1" dirty="0"/>
              <a:t>连接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5641B91-A918-AF9C-D385-EFAC78AD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2" y="716837"/>
            <a:ext cx="3478495" cy="36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917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493A23-3C06-A532-B403-C91F0B4A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9725" cy="34194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059972" y="1153828"/>
            <a:ext cx="2715343" cy="271499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Helvetica Neue Condensed" pitchFamily="50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>
                <a:ln w="12700">
                  <a:noFill/>
                </a:ln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4800" dirty="0">
              <a:ln w="12700">
                <a:noFill/>
              </a:ln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751251" y="1354932"/>
            <a:ext cx="2021944" cy="25134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079651" y="1175148"/>
            <a:ext cx="2018372" cy="2512219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1456690" y="384175"/>
            <a:ext cx="1645920" cy="973455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1745615" y="3682365"/>
            <a:ext cx="1614170" cy="975360"/>
          </a:xfrm>
          <a:prstGeom prst="line">
            <a:avLst/>
          </a:prstGeom>
          <a:noFill/>
          <a:ln w="2" cap="flat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783375" y="2125764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工具的安装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574775" y="1275606"/>
            <a:ext cx="0" cy="2808312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>
            <a:spLocks noChangeArrowheads="1"/>
          </p:cNvSpPr>
          <p:nvPr/>
        </p:nvSpPr>
        <p:spPr bwMode="auto">
          <a:xfrm>
            <a:off x="4997859" y="2475258"/>
            <a:ext cx="1871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3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/>
      <p:bldP spid="1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2C7B57-F5E1-2B3B-1676-B8663634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"/>
            <a:ext cx="7236549" cy="1817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46CC07-6373-2B9E-0806-92D88B423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7525"/>
            <a:ext cx="5753529" cy="29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3462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8877D8-C774-BC7C-1DBC-1D4D0F17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"/>
            <a:ext cx="6511149" cy="45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42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搜索框传播样式-白色版"/>
          <p:cNvPicPr>
            <a:picLocks noChangeAspect="1"/>
          </p:cNvPicPr>
          <p:nvPr/>
        </p:nvPicPr>
        <p:blipFill>
          <a:blip r:embed="rId2"/>
          <a:srcRect b="36415"/>
          <a:stretch>
            <a:fillRect/>
          </a:stretch>
        </p:blipFill>
        <p:spPr>
          <a:xfrm>
            <a:off x="5974715" y="0"/>
            <a:ext cx="3169285" cy="5600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07788F-4DFE-4BB2-6CB8-68F1954F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691"/>
            <a:ext cx="6131195" cy="4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8804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MDNlNzRhYTNmMDRmMTUzZTU3ZmY4ZDI3MTc3NjY1YzMifQ=="/>
  <p:tag name="KSO_WPP_MARK_KEY" val="5218611b-0121-4546-bd49-7f62df0a61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399</Words>
  <Application>Microsoft Office PowerPoint</Application>
  <PresentationFormat>全屏显示(16:9)</PresentationFormat>
  <Paragraphs>77</Paragraphs>
  <Slides>21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ali-55</vt:lpstr>
      <vt:lpstr>Helvetica Neue Condensed</vt:lpstr>
      <vt:lpstr>等线</vt:lpstr>
      <vt:lpstr>方正兰亭粗黑_GBK</vt:lpstr>
      <vt:lpstr>方正正大黑简体</vt:lpstr>
      <vt:lpstr>华文仿宋</vt:lpstr>
      <vt:lpstr>微软雅黑</vt:lpstr>
      <vt:lpstr>Arial</vt:lpstr>
      <vt:lpstr>Calibri</vt:lpstr>
      <vt:lpstr>Impact</vt:lpstr>
      <vt:lpstr>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淳 谢</cp:lastModifiedBy>
  <cp:revision>256</cp:revision>
  <dcterms:created xsi:type="dcterms:W3CDTF">2016-03-20T02:48:00Z</dcterms:created>
  <dcterms:modified xsi:type="dcterms:W3CDTF">2023-06-20T12:10:02Z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5A577B974CCE4044A8DDEB070436574F</vt:lpwstr>
  </property>
</Properties>
</file>